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1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presProps.xml" ContentType="application/vnd.openxmlformats-officedocument.presentationml.presProps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9.png" ContentType="image/png"/>
  <Override PartName="/ppt/media/image10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</p:sld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</p:sldIdLst>
  <p:sldSz cx="12188825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" Target="slides/slide1.xml"/><Relationship Id="rId14" Type="http://schemas.openxmlformats.org/officeDocument/2006/relationships/slide" Target="slides/slide2.xml"/><Relationship Id="rId15" Type="http://schemas.openxmlformats.org/officeDocument/2006/relationships/slide" Target="slides/slide3.xml"/><Relationship Id="rId16" Type="http://schemas.openxmlformats.org/officeDocument/2006/relationships/slide" Target="slides/slide4.xml"/><Relationship Id="rId17" Type="http://schemas.openxmlformats.org/officeDocument/2006/relationships/slide" Target="slides/slide5.xml"/><Relationship Id="rId18" Type="http://schemas.openxmlformats.org/officeDocument/2006/relationships/slide" Target="slides/slide6.xml"/><Relationship Id="rId19" Type="http://schemas.openxmlformats.org/officeDocument/2006/relationships/slide" Target="slides/slide7.xml"/><Relationship Id="rId20" Type="http://schemas.openxmlformats.org/officeDocument/2006/relationships/slide" Target="slides/slide8.xml"/><Relationship Id="rId21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2C7B507-EFEF-4F4B-AAA3-44A7E368472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9"/>
          </p:nvPr>
        </p:nvSpPr>
        <p:spPr/>
        <p:txBody>
          <a:bodyPr/>
          <a:p>
            <a:fld id="{18027851-4BE3-45E8-9AAC-6DFE9C03434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0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2"/>
          </p:nvPr>
        </p:nvSpPr>
        <p:spPr/>
        <p:txBody>
          <a:bodyPr/>
          <a:p>
            <a:fld id="{72A33199-8412-4087-99E2-9684842AB06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3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E5353F3B-FD01-4FD2-B981-7680668BB82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6EB8B8D5-DFF2-4E55-A083-A51D4FCF88D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67004729-E6EE-4E97-9575-38E5765ECA4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6033EF30-FB97-4EB9-9384-426AF4899A0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0F2BE931-14D6-4F53-ADAA-557DEF9EF824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DB9E8E6B-4E8B-48A8-82EA-902336D7AC2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1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3"/>
          </p:nvPr>
        </p:nvSpPr>
        <p:spPr/>
        <p:txBody>
          <a:bodyPr/>
          <a:p>
            <a:fld id="{B56EBC2D-DC75-43C4-8A7C-D22DDDA4AB6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4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6"/>
          </p:nvPr>
        </p:nvSpPr>
        <p:spPr/>
        <p:txBody>
          <a:bodyPr/>
          <a:p>
            <a:fld id="{5CE4E4E8-81CE-4415-AAB3-F55FFECA8FD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7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1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</a:rPr>
              <a:t>Klikněte pro úpravu formátu textu nadpisu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ftr" idx="1"/>
          </p:nvPr>
        </p:nvSpPr>
        <p:spPr>
          <a:xfrm>
            <a:off x="3124080" y="6356520"/>
            <a:ext cx="289440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cs-CZ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400" spc="-1" strike="noStrike">
                <a:solidFill>
                  <a:srgbClr val="000000"/>
                </a:solidFill>
                <a:latin typeface="Times New Roman"/>
              </a:rPr>
              <a:t>&lt;zápatí&gt;</a:t>
            </a:r>
            <a:endParaRPr b="0" lang="cs-CZ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 idx="2"/>
          </p:nvPr>
        </p:nvSpPr>
        <p:spPr>
          <a:xfrm>
            <a:off x="655308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DC9CB91F-ACE5-463F-BCF5-80FE7460778D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&lt;číslo&gt;</a:t>
            </a:fld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dt" idx="3"/>
          </p:nvPr>
        </p:nvSpPr>
        <p:spPr>
          <a:xfrm>
            <a:off x="45720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cs-CZ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cs-CZ" sz="1400" spc="-1" strike="noStrike">
                <a:solidFill>
                  <a:srgbClr val="000000"/>
                </a:solidFill>
                <a:latin typeface="Times New Roman"/>
              </a:rPr>
              <a:t>&lt;datum/čas&gt;</a:t>
            </a:r>
            <a:endParaRPr b="0" lang="cs-CZ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ftr" idx="28"/>
          </p:nvPr>
        </p:nvSpPr>
        <p:spPr>
          <a:xfrm>
            <a:off x="3124080" y="6356520"/>
            <a:ext cx="289440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cs-CZ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400" spc="-1" strike="noStrike">
                <a:solidFill>
                  <a:srgbClr val="000000"/>
                </a:solidFill>
                <a:latin typeface="Times New Roman"/>
              </a:rPr>
              <a:t>&lt;zápatí&gt;</a:t>
            </a:r>
            <a:endParaRPr b="0" lang="cs-CZ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sldNum" idx="29"/>
          </p:nvPr>
        </p:nvSpPr>
        <p:spPr>
          <a:xfrm>
            <a:off x="655308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8770590C-B1B2-4AE4-913F-17ED3D1D8AC7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&lt;číslo&gt;</a:t>
            </a:fld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dt" idx="30"/>
          </p:nvPr>
        </p:nvSpPr>
        <p:spPr>
          <a:xfrm>
            <a:off x="45720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cs-CZ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cs-CZ" sz="1400" spc="-1" strike="noStrike">
                <a:solidFill>
                  <a:srgbClr val="000000"/>
                </a:solidFill>
                <a:latin typeface="Times New Roman"/>
              </a:rPr>
              <a:t>&lt;datum/čas&gt;</a:t>
            </a:r>
            <a:endParaRPr b="0" lang="cs-CZ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7" r:id="rId2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ftr" idx="31"/>
          </p:nvPr>
        </p:nvSpPr>
        <p:spPr>
          <a:xfrm>
            <a:off x="3124080" y="6356520"/>
            <a:ext cx="289440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cs-CZ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400" spc="-1" strike="noStrike">
                <a:solidFill>
                  <a:srgbClr val="000000"/>
                </a:solidFill>
                <a:latin typeface="Times New Roman"/>
              </a:rPr>
              <a:t>&lt;zápatí&gt;</a:t>
            </a:r>
            <a:endParaRPr b="0" lang="cs-CZ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ldNum" idx="32"/>
          </p:nvPr>
        </p:nvSpPr>
        <p:spPr>
          <a:xfrm>
            <a:off x="655308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2C34906D-598B-4E30-BA57-290630B06922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&lt;číslo&gt;</a:t>
            </a:fld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dt" idx="33"/>
          </p:nvPr>
        </p:nvSpPr>
        <p:spPr>
          <a:xfrm>
            <a:off x="45720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cs-CZ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cs-CZ" sz="1400" spc="-1" strike="noStrike">
                <a:solidFill>
                  <a:srgbClr val="000000"/>
                </a:solidFill>
                <a:latin typeface="Times New Roman"/>
              </a:rPr>
              <a:t>&lt;datum/čas&gt;</a:t>
            </a:r>
            <a:endParaRPr b="0" lang="cs-CZ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9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ftr" idx="4"/>
          </p:nvPr>
        </p:nvSpPr>
        <p:spPr>
          <a:xfrm>
            <a:off x="3124080" y="6356520"/>
            <a:ext cx="289440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cs-CZ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400" spc="-1" strike="noStrike">
                <a:solidFill>
                  <a:srgbClr val="000000"/>
                </a:solidFill>
                <a:latin typeface="Times New Roman"/>
              </a:rPr>
              <a:t>&lt;zápatí&gt;</a:t>
            </a:r>
            <a:endParaRPr b="0" lang="cs-CZ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ldNum" idx="5"/>
          </p:nvPr>
        </p:nvSpPr>
        <p:spPr>
          <a:xfrm>
            <a:off x="655308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5F871F76-B6D8-4C07-BA48-EF440A173D8D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&lt;číslo&gt;</a:t>
            </a:fld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dt" idx="6"/>
          </p:nvPr>
        </p:nvSpPr>
        <p:spPr>
          <a:xfrm>
            <a:off x="45720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cs-CZ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cs-CZ" sz="1400" spc="-1" strike="noStrike">
                <a:solidFill>
                  <a:srgbClr val="000000"/>
                </a:solidFill>
                <a:latin typeface="Times New Roman"/>
              </a:rPr>
              <a:t>&lt;datum/čas&gt;</a:t>
            </a:r>
            <a:endParaRPr b="0" lang="cs-CZ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ftr" idx="7"/>
          </p:nvPr>
        </p:nvSpPr>
        <p:spPr>
          <a:xfrm>
            <a:off x="3124080" y="6356520"/>
            <a:ext cx="289440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cs-CZ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400" spc="-1" strike="noStrike">
                <a:solidFill>
                  <a:srgbClr val="000000"/>
                </a:solidFill>
                <a:latin typeface="Times New Roman"/>
              </a:rPr>
              <a:t>&lt;zápatí&gt;</a:t>
            </a:r>
            <a:endParaRPr b="0" lang="cs-CZ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ldNum" idx="8"/>
          </p:nvPr>
        </p:nvSpPr>
        <p:spPr>
          <a:xfrm>
            <a:off x="655308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7C2D1022-A227-4693-9190-9B98FB29B780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&lt;číslo&gt;</a:t>
            </a:fld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dt" idx="9"/>
          </p:nvPr>
        </p:nvSpPr>
        <p:spPr>
          <a:xfrm>
            <a:off x="45720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cs-CZ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cs-CZ" sz="1400" spc="-1" strike="noStrike">
                <a:solidFill>
                  <a:srgbClr val="000000"/>
                </a:solidFill>
                <a:latin typeface="Times New Roman"/>
              </a:rPr>
              <a:t>&lt;datum/čas&gt;</a:t>
            </a:r>
            <a:endParaRPr b="0" lang="cs-CZ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</a:rPr>
              <a:t>Klikněte pro úpravu formátu textu nadpisu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20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</a:rPr>
              <a:t>Klikněte pro úpravu formátu textu osnovy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</a:rPr>
              <a:t>Druhá úroveň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</a:rPr>
              <a:t>Třetí úroveň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</a:rPr>
              <a:t>Čtvrtá úroveň osnovy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</a:rPr>
              <a:t>Pátá úroveň osnovy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</a:rPr>
              <a:t>Šestá úroveň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</a:rPr>
              <a:t>Sedmá úroveň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ftr" idx="10"/>
          </p:nvPr>
        </p:nvSpPr>
        <p:spPr>
          <a:xfrm>
            <a:off x="3124080" y="6356520"/>
            <a:ext cx="289440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cs-CZ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400" spc="-1" strike="noStrike">
                <a:solidFill>
                  <a:srgbClr val="000000"/>
                </a:solidFill>
                <a:latin typeface="Times New Roman"/>
              </a:rPr>
              <a:t>&lt;zápatí&gt;</a:t>
            </a:r>
            <a:endParaRPr b="0" lang="cs-CZ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sldNum" idx="11"/>
          </p:nvPr>
        </p:nvSpPr>
        <p:spPr>
          <a:xfrm>
            <a:off x="655308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64EF7F71-E21C-4CD3-A9BB-84FFA647752F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&lt;číslo&gt;</a:t>
            </a:fld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PlaceHolder 5"/>
          <p:cNvSpPr>
            <a:spLocks noGrp="1"/>
          </p:cNvSpPr>
          <p:nvPr>
            <p:ph type="dt" idx="12"/>
          </p:nvPr>
        </p:nvSpPr>
        <p:spPr>
          <a:xfrm>
            <a:off x="45720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cs-CZ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cs-CZ" sz="1400" spc="-1" strike="noStrike">
                <a:solidFill>
                  <a:srgbClr val="000000"/>
                </a:solidFill>
                <a:latin typeface="Times New Roman"/>
              </a:rPr>
              <a:t>&lt;datum/čas&gt;</a:t>
            </a:r>
            <a:endParaRPr b="0" lang="cs-CZ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ftr" idx="13"/>
          </p:nvPr>
        </p:nvSpPr>
        <p:spPr>
          <a:xfrm>
            <a:off x="3124080" y="6356520"/>
            <a:ext cx="289440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cs-CZ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400" spc="-1" strike="noStrike">
                <a:solidFill>
                  <a:srgbClr val="000000"/>
                </a:solidFill>
                <a:latin typeface="Times New Roman"/>
              </a:rPr>
              <a:t>&lt;zápatí&gt;</a:t>
            </a:r>
            <a:endParaRPr b="0" lang="cs-CZ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sldNum" idx="14"/>
          </p:nvPr>
        </p:nvSpPr>
        <p:spPr>
          <a:xfrm>
            <a:off x="655308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A49DB90D-BA7F-4791-994C-87A96F5E9C10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&lt;číslo&gt;</a:t>
            </a:fld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dt" idx="15"/>
          </p:nvPr>
        </p:nvSpPr>
        <p:spPr>
          <a:xfrm>
            <a:off x="45720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cs-CZ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cs-CZ" sz="1400" spc="-1" strike="noStrike">
                <a:solidFill>
                  <a:srgbClr val="000000"/>
                </a:solidFill>
                <a:latin typeface="Times New Roman"/>
              </a:rPr>
              <a:t>&lt;datum/čas&gt;</a:t>
            </a:r>
            <a:endParaRPr b="0" lang="cs-CZ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2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</a:rPr>
              <a:t>Klikněte pro úpravu formátu textu nadpisu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4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</a:rPr>
              <a:t>Klikněte pro úpravu formátu textu osnovy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</a:rPr>
              <a:t>Druhá úroveň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</a:rPr>
              <a:t>Třetí úroveň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</a:rPr>
              <a:t>Čtvrtá úroveň osnovy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</a:rPr>
              <a:t>Pátá úroveň osnovy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</a:rPr>
              <a:t>Šestá úroveň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</a:rPr>
              <a:t>Sedmá úroveň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4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</a:rPr>
              <a:t>Klikněte pro úpravu formátu textu osnovy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</a:rPr>
              <a:t>Druhá úroveň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</a:rPr>
              <a:t>Třetí úroveň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</a:rPr>
              <a:t>Čtvrtá úroveň osnovy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</a:rPr>
              <a:t>Pátá úroveň osnovy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</a:rPr>
              <a:t>Šestá úroveň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</a:rPr>
              <a:t>Sedmá úroveň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ftr" idx="16"/>
          </p:nvPr>
        </p:nvSpPr>
        <p:spPr>
          <a:xfrm>
            <a:off x="3124080" y="6356520"/>
            <a:ext cx="289440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cs-CZ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400" spc="-1" strike="noStrike">
                <a:solidFill>
                  <a:srgbClr val="000000"/>
                </a:solidFill>
                <a:latin typeface="Times New Roman"/>
              </a:rPr>
              <a:t>&lt;zápatí&gt;</a:t>
            </a:r>
            <a:endParaRPr b="0" lang="cs-CZ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" name="PlaceHolder 5"/>
          <p:cNvSpPr>
            <a:spLocks noGrp="1"/>
          </p:cNvSpPr>
          <p:nvPr>
            <p:ph type="sldNum" idx="17"/>
          </p:nvPr>
        </p:nvSpPr>
        <p:spPr>
          <a:xfrm>
            <a:off x="655308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8BF777A7-8A51-402B-A3B9-9A98767DF5C6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&lt;číslo&gt;</a:t>
            </a:fld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" name="PlaceHolder 6"/>
          <p:cNvSpPr>
            <a:spLocks noGrp="1"/>
          </p:cNvSpPr>
          <p:nvPr>
            <p:ph type="dt" idx="18"/>
          </p:nvPr>
        </p:nvSpPr>
        <p:spPr>
          <a:xfrm>
            <a:off x="45720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cs-CZ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cs-CZ" sz="1400" spc="-1" strike="noStrike">
                <a:solidFill>
                  <a:srgbClr val="000000"/>
                </a:solidFill>
                <a:latin typeface="Times New Roman"/>
              </a:rPr>
              <a:t>&lt;datum/čas&gt;</a:t>
            </a:r>
            <a:endParaRPr b="0" lang="cs-CZ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2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ftr" idx="19"/>
          </p:nvPr>
        </p:nvSpPr>
        <p:spPr>
          <a:xfrm>
            <a:off x="3124080" y="6356520"/>
            <a:ext cx="289440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cs-CZ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400" spc="-1" strike="noStrike">
                <a:solidFill>
                  <a:srgbClr val="000000"/>
                </a:solidFill>
                <a:latin typeface="Times New Roman"/>
              </a:rPr>
              <a:t>&lt;zápatí&gt;</a:t>
            </a:r>
            <a:endParaRPr b="0" lang="cs-CZ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sldNum" idx="20"/>
          </p:nvPr>
        </p:nvSpPr>
        <p:spPr>
          <a:xfrm>
            <a:off x="655308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7A2E2AA6-ECC1-4EAF-AC11-B8F6A4CC81B9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&lt;číslo&gt;</a:t>
            </a:fld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dt" idx="21"/>
          </p:nvPr>
        </p:nvSpPr>
        <p:spPr>
          <a:xfrm>
            <a:off x="45720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cs-CZ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cs-CZ" sz="1400" spc="-1" strike="noStrike">
                <a:solidFill>
                  <a:srgbClr val="000000"/>
                </a:solidFill>
                <a:latin typeface="Times New Roman"/>
              </a:rPr>
              <a:t>&lt;datum/čas&gt;</a:t>
            </a:r>
            <a:endParaRPr b="0" lang="cs-CZ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1" r:id="rId2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</a:rPr>
              <a:t>Klikněte pro úpravu formátu textu nadpisu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ftr" idx="22"/>
          </p:nvPr>
        </p:nvSpPr>
        <p:spPr>
          <a:xfrm>
            <a:off x="3124080" y="6356520"/>
            <a:ext cx="289440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cs-CZ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400" spc="-1" strike="noStrike">
                <a:solidFill>
                  <a:srgbClr val="000000"/>
                </a:solidFill>
                <a:latin typeface="Times New Roman"/>
              </a:rPr>
              <a:t>&lt;zápatí&gt;</a:t>
            </a:r>
            <a:endParaRPr b="0" lang="cs-CZ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sldNum" idx="23"/>
          </p:nvPr>
        </p:nvSpPr>
        <p:spPr>
          <a:xfrm>
            <a:off x="655308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DDAA2F2C-8374-47FB-8AEF-00AC912F8435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&lt;číslo&gt;</a:t>
            </a:fld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dt" idx="24"/>
          </p:nvPr>
        </p:nvSpPr>
        <p:spPr>
          <a:xfrm>
            <a:off x="45720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cs-CZ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cs-CZ" sz="1400" spc="-1" strike="noStrike">
                <a:solidFill>
                  <a:srgbClr val="000000"/>
                </a:solidFill>
                <a:latin typeface="Times New Roman"/>
              </a:rPr>
              <a:t>&lt;datum/čas&gt;</a:t>
            </a:r>
            <a:endParaRPr b="0" lang="cs-CZ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latin typeface="Arial"/>
              </a:rPr>
              <a:t>Klikněte pro úpravu formátu textu osnovy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800" spc="-1" strike="noStrike">
                <a:solidFill>
                  <a:srgbClr val="000000"/>
                </a:solidFill>
                <a:latin typeface="Arial"/>
              </a:rPr>
              <a:t>Druhá úroveň</a:t>
            </a:r>
            <a:endParaRPr b="0" lang="cs-CZ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Třetí úroveň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000" spc="-1" strike="noStrike">
                <a:solidFill>
                  <a:srgbClr val="000000"/>
                </a:solidFill>
                <a:latin typeface="Arial"/>
              </a:rPr>
              <a:t>Čtvrtá úroveň osnovy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000000"/>
                </a:solidFill>
                <a:latin typeface="Arial"/>
              </a:rPr>
              <a:t>Pátá úroveň osnovy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000000"/>
                </a:solidFill>
                <a:latin typeface="Arial"/>
              </a:rPr>
              <a:t>Šestá úroveň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000000"/>
                </a:solidFill>
                <a:latin typeface="Arial"/>
              </a:rPr>
              <a:t>Sedmá úroveň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3" r:id="rId2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ftr" idx="25"/>
          </p:nvPr>
        </p:nvSpPr>
        <p:spPr>
          <a:xfrm>
            <a:off x="3124080" y="6356520"/>
            <a:ext cx="289440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cs-CZ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400" spc="-1" strike="noStrike">
                <a:solidFill>
                  <a:srgbClr val="000000"/>
                </a:solidFill>
                <a:latin typeface="Times New Roman"/>
              </a:rPr>
              <a:t>&lt;zápatí&gt;</a:t>
            </a:r>
            <a:endParaRPr b="0" lang="cs-CZ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ldNum" idx="26"/>
          </p:nvPr>
        </p:nvSpPr>
        <p:spPr>
          <a:xfrm>
            <a:off x="655308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FA8B7E22-D0A3-4BDB-ADF2-CC7662086755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&lt;číslo&gt;</a:t>
            </a:fld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dt" idx="27"/>
          </p:nvPr>
        </p:nvSpPr>
        <p:spPr>
          <a:xfrm>
            <a:off x="45720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cs-CZ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cs-CZ" sz="1400" spc="-1" strike="noStrike">
                <a:solidFill>
                  <a:srgbClr val="000000"/>
                </a:solidFill>
                <a:latin typeface="Times New Roman"/>
              </a:rPr>
              <a:t>&lt;datum/čas&gt;</a:t>
            </a:r>
            <a:endParaRPr b="0" lang="cs-CZ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5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8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8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8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slideLayout" Target="../slideLayouts/slideLayout8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slideLayout" Target="../slideLayouts/slideLayout8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4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8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8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slideLayout" Target="../slideLayouts/slideLayout8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231120" y="18000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4400" spc="-1" strike="noStrike">
                <a:solidFill>
                  <a:srgbClr val="000000"/>
                </a:solidFill>
                <a:latin typeface="David Libre"/>
              </a:rPr>
              <a:t>                     </a:t>
            </a:r>
            <a:r>
              <a:rPr b="0" lang="cs-CZ" sz="4400" spc="-1" strike="noStrike">
                <a:solidFill>
                  <a:srgbClr val="000000"/>
                </a:solidFill>
                <a:latin typeface="David Libre"/>
              </a:rPr>
              <a:t>Jak třídíme odpad</a:t>
            </a: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0" name="Picture 3" descr="A_2D_digital_illustration_features_three_cartoon_c.png"/>
          <p:cNvPicPr/>
          <p:nvPr/>
        </p:nvPicPr>
        <p:blipFill>
          <a:blip r:embed="rId1"/>
          <a:stretch/>
        </p:blipFill>
        <p:spPr>
          <a:xfrm>
            <a:off x="2160720" y="1500840"/>
            <a:ext cx="7198920" cy="4798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2"/>
          <p:cNvSpPr/>
          <p:nvPr/>
        </p:nvSpPr>
        <p:spPr>
          <a:xfrm>
            <a:off x="367920" y="225720"/>
            <a:ext cx="10971720" cy="103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1" lang="en-US" sz="4400" spc="-1" strike="noStrike">
                <a:solidFill>
                  <a:srgbClr val="0066cc"/>
                </a:solidFill>
                <a:latin typeface="Calibri"/>
              </a:rPr>
              <a:t>Poznáme tři barevné popelnice:</a:t>
            </a: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TextBox 3"/>
          <p:cNvSpPr/>
          <p:nvPr/>
        </p:nvSpPr>
        <p:spPr>
          <a:xfrm>
            <a:off x="188280" y="1371600"/>
            <a:ext cx="10971720" cy="182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🟦 </a:t>
            </a: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Modrá – na papír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🟨 </a:t>
            </a: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Žlutá – na plast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🟩 </a:t>
            </a: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Zelená – na sklo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3" name="" descr=""/>
          <p:cNvPicPr/>
          <p:nvPr/>
        </p:nvPicPr>
        <p:blipFill>
          <a:blip r:embed="rId1"/>
          <a:srcRect l="0" t="10545" r="0" b="13321"/>
          <a:stretch/>
        </p:blipFill>
        <p:spPr>
          <a:xfrm rot="2400">
            <a:off x="3940560" y="1617840"/>
            <a:ext cx="6857280" cy="521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2"/>
          <p:cNvSpPr/>
          <p:nvPr/>
        </p:nvSpPr>
        <p:spPr>
          <a:xfrm>
            <a:off x="457200" y="274320"/>
            <a:ext cx="10971720" cy="103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1" lang="en-US" sz="4400" spc="-1" strike="noStrike">
                <a:solidFill>
                  <a:srgbClr val="0066cc"/>
                </a:solidFill>
                <a:latin typeface="Calibri"/>
              </a:rPr>
              <a:t>Papíráček – Modrá popelnice</a:t>
            </a: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TextBox 3"/>
          <p:cNvSpPr/>
          <p:nvPr/>
        </p:nvSpPr>
        <p:spPr>
          <a:xfrm>
            <a:off x="640080" y="1371600"/>
            <a:ext cx="10971720" cy="231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📦 </a:t>
            </a: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Krabice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📰 </a:t>
            </a: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Noviny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📃 </a:t>
            </a: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Sešity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❌ </a:t>
            </a: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Ne: mastný papír, kapesníky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6" name="" descr=""/>
          <p:cNvPicPr/>
          <p:nvPr/>
        </p:nvPicPr>
        <p:blipFill>
          <a:blip r:embed="rId1"/>
          <a:stretch/>
        </p:blipFill>
        <p:spPr>
          <a:xfrm>
            <a:off x="6825600" y="1800000"/>
            <a:ext cx="4514040" cy="4514040"/>
          </a:xfrm>
          <a:prstGeom prst="rect">
            <a:avLst/>
          </a:prstGeom>
          <a:ln w="0">
            <a:noFill/>
          </a:ln>
        </p:spPr>
      </p:pic>
      <p:pic>
        <p:nvPicPr>
          <p:cNvPr id="57" name="Picture 1" descr="A_2D_digital_illustration_features_three_cartoon_c.png"/>
          <p:cNvPicPr/>
          <p:nvPr/>
        </p:nvPicPr>
        <p:blipFill>
          <a:blip r:embed="rId2"/>
          <a:srcRect l="0" t="13723" r="67498" b="7515"/>
          <a:stretch/>
        </p:blipFill>
        <p:spPr>
          <a:xfrm>
            <a:off x="900000" y="3960000"/>
            <a:ext cx="1447560" cy="2339640"/>
          </a:xfrm>
          <a:prstGeom prst="rect">
            <a:avLst/>
          </a:prstGeom>
          <a:ln w="0">
            <a:noFill/>
          </a:ln>
        </p:spPr>
      </p:pic>
      <p:pic>
        <p:nvPicPr>
          <p:cNvPr id="58" name="" descr=""/>
          <p:cNvPicPr/>
          <p:nvPr/>
        </p:nvPicPr>
        <p:blipFill>
          <a:blip r:embed="rId3"/>
          <a:stretch/>
        </p:blipFill>
        <p:spPr>
          <a:xfrm>
            <a:off x="3020400" y="3780000"/>
            <a:ext cx="2559240" cy="2559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2"/>
          <p:cNvSpPr/>
          <p:nvPr/>
        </p:nvSpPr>
        <p:spPr>
          <a:xfrm>
            <a:off x="457200" y="274320"/>
            <a:ext cx="10971720" cy="103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1" lang="en-US" sz="4400" spc="-1" strike="noStrike">
                <a:solidFill>
                  <a:srgbClr val="0066cc"/>
                </a:solidFill>
                <a:latin typeface="Calibri"/>
              </a:rPr>
              <a:t>Plastík – Žlutá popelnice</a:t>
            </a: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TextBox 3"/>
          <p:cNvSpPr/>
          <p:nvPr/>
        </p:nvSpPr>
        <p:spPr>
          <a:xfrm>
            <a:off x="640080" y="1371600"/>
            <a:ext cx="10971720" cy="231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🥤 </a:t>
            </a: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Plastové lahve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🛍️ </a:t>
            </a: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Sáčky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🍶 </a:t>
            </a: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Kelímky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❌ </a:t>
            </a: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Ne: mastné obaly od jídla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1" name="Picture 2" descr="A_2D_digital_illustration_features_three_cartoon_c.png"/>
          <p:cNvPicPr/>
          <p:nvPr/>
        </p:nvPicPr>
        <p:blipFill>
          <a:blip r:embed="rId1"/>
          <a:srcRect l="32483" t="6223" r="32500" b="11265"/>
          <a:stretch/>
        </p:blipFill>
        <p:spPr>
          <a:xfrm>
            <a:off x="720000" y="3780000"/>
            <a:ext cx="1619640" cy="2545560"/>
          </a:xfrm>
          <a:prstGeom prst="rect">
            <a:avLst/>
          </a:prstGeom>
          <a:ln w="0">
            <a:noFill/>
          </a:ln>
        </p:spPr>
      </p:pic>
      <p:pic>
        <p:nvPicPr>
          <p:cNvPr id="62" name="" descr=""/>
          <p:cNvPicPr/>
          <p:nvPr/>
        </p:nvPicPr>
        <p:blipFill>
          <a:blip r:embed="rId2"/>
          <a:stretch/>
        </p:blipFill>
        <p:spPr>
          <a:xfrm>
            <a:off x="3420000" y="3960000"/>
            <a:ext cx="2339640" cy="2339640"/>
          </a:xfrm>
          <a:prstGeom prst="rect">
            <a:avLst/>
          </a:prstGeom>
          <a:ln w="0">
            <a:noFill/>
          </a:ln>
        </p:spPr>
      </p:pic>
      <p:pic>
        <p:nvPicPr>
          <p:cNvPr id="63" name="" descr=""/>
          <p:cNvPicPr/>
          <p:nvPr/>
        </p:nvPicPr>
        <p:blipFill>
          <a:blip r:embed="rId3"/>
          <a:stretch/>
        </p:blipFill>
        <p:spPr>
          <a:xfrm>
            <a:off x="6480000" y="1371600"/>
            <a:ext cx="4859640" cy="485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2"/>
          <p:cNvSpPr/>
          <p:nvPr/>
        </p:nvSpPr>
        <p:spPr>
          <a:xfrm>
            <a:off x="457200" y="274320"/>
            <a:ext cx="10971720" cy="103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1" lang="en-US" sz="4400" spc="-1" strike="noStrike">
                <a:solidFill>
                  <a:srgbClr val="0066cc"/>
                </a:solidFill>
                <a:latin typeface="Calibri"/>
              </a:rPr>
              <a:t>Skleník – Zelená popelnice</a:t>
            </a: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TextBox 3"/>
          <p:cNvSpPr/>
          <p:nvPr/>
        </p:nvSpPr>
        <p:spPr>
          <a:xfrm>
            <a:off x="640080" y="1371600"/>
            <a:ext cx="10971720" cy="182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🍾 </a:t>
            </a: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Skleněné lahve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🥫 </a:t>
            </a: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Sklenice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❌ </a:t>
            </a: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Ne: keramika, zrcadla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6" name="Picture 4" descr="A_2D_digital_illustration_features_three_cartoon_c.png"/>
          <p:cNvPicPr/>
          <p:nvPr/>
        </p:nvPicPr>
        <p:blipFill>
          <a:blip r:embed="rId1"/>
          <a:srcRect l="64980" t="13723" r="0" b="11265"/>
          <a:stretch/>
        </p:blipFill>
        <p:spPr>
          <a:xfrm>
            <a:off x="1080000" y="3739320"/>
            <a:ext cx="1792440" cy="2560320"/>
          </a:xfrm>
          <a:prstGeom prst="rect">
            <a:avLst/>
          </a:prstGeom>
          <a:ln w="0">
            <a:noFill/>
          </a:ln>
        </p:spPr>
      </p:pic>
      <p:pic>
        <p:nvPicPr>
          <p:cNvPr id="67" name="" descr=""/>
          <p:cNvPicPr/>
          <p:nvPr/>
        </p:nvPicPr>
        <p:blipFill>
          <a:blip r:embed="rId2"/>
          <a:stretch/>
        </p:blipFill>
        <p:spPr>
          <a:xfrm>
            <a:off x="3263760" y="3420000"/>
            <a:ext cx="2855880" cy="2855880"/>
          </a:xfrm>
          <a:prstGeom prst="rect">
            <a:avLst/>
          </a:prstGeom>
          <a:ln w="0">
            <a:noFill/>
          </a:ln>
        </p:spPr>
      </p:pic>
      <p:pic>
        <p:nvPicPr>
          <p:cNvPr id="68" name="" descr=""/>
          <p:cNvPicPr/>
          <p:nvPr/>
        </p:nvPicPr>
        <p:blipFill>
          <a:blip r:embed="rId3"/>
          <a:stretch/>
        </p:blipFill>
        <p:spPr>
          <a:xfrm>
            <a:off x="6840000" y="1371600"/>
            <a:ext cx="4859640" cy="485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2"/>
          <p:cNvSpPr/>
          <p:nvPr/>
        </p:nvSpPr>
        <p:spPr>
          <a:xfrm>
            <a:off x="540000" y="225720"/>
            <a:ext cx="10971720" cy="103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1" lang="en-US" sz="4400" spc="-1" strike="noStrike">
                <a:solidFill>
                  <a:srgbClr val="0066cc"/>
                </a:solidFill>
                <a:latin typeface="Calibri"/>
              </a:rPr>
              <a:t>Co jsme se naučili?</a:t>
            </a: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TextBox 3"/>
          <p:cNvSpPr/>
          <p:nvPr/>
        </p:nvSpPr>
        <p:spPr>
          <a:xfrm>
            <a:off x="640080" y="1371600"/>
            <a:ext cx="10971720" cy="182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🟦 </a:t>
            </a: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Modrá = papír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🟨 </a:t>
            </a: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Žlutá = plast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🟩 </a:t>
            </a: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Zelená = sklo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1" name="" descr=""/>
          <p:cNvPicPr/>
          <p:nvPr/>
        </p:nvPicPr>
        <p:blipFill>
          <a:blip r:embed="rId1"/>
          <a:stretch/>
        </p:blipFill>
        <p:spPr>
          <a:xfrm>
            <a:off x="1580760" y="3960000"/>
            <a:ext cx="2379240" cy="2379240"/>
          </a:xfrm>
          <a:prstGeom prst="rect">
            <a:avLst/>
          </a:prstGeom>
          <a:ln w="0">
            <a:noFill/>
          </a:ln>
        </p:spPr>
      </p:pic>
      <p:pic>
        <p:nvPicPr>
          <p:cNvPr id="72" name="" descr=""/>
          <p:cNvPicPr/>
          <p:nvPr/>
        </p:nvPicPr>
        <p:blipFill>
          <a:blip r:embed="rId2"/>
          <a:stretch/>
        </p:blipFill>
        <p:spPr>
          <a:xfrm>
            <a:off x="4500000" y="2160000"/>
            <a:ext cx="2379240" cy="2379240"/>
          </a:xfrm>
          <a:prstGeom prst="rect">
            <a:avLst/>
          </a:prstGeom>
          <a:ln w="0">
            <a:noFill/>
          </a:ln>
        </p:spPr>
      </p:pic>
      <p:pic>
        <p:nvPicPr>
          <p:cNvPr id="73" name="" descr=""/>
          <p:cNvPicPr/>
          <p:nvPr/>
        </p:nvPicPr>
        <p:blipFill>
          <a:blip r:embed="rId3"/>
          <a:stretch/>
        </p:blipFill>
        <p:spPr>
          <a:xfrm>
            <a:off x="7380000" y="540000"/>
            <a:ext cx="2339640" cy="233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Box 2"/>
          <p:cNvSpPr/>
          <p:nvPr/>
        </p:nvSpPr>
        <p:spPr>
          <a:xfrm>
            <a:off x="180000" y="-180000"/>
            <a:ext cx="10971720" cy="103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1" lang="en-US" sz="4400" spc="-1" strike="noStrike">
                <a:solidFill>
                  <a:srgbClr val="0066cc"/>
                </a:solidFill>
                <a:latin typeface="Calibri"/>
              </a:rPr>
              <a:t>Zkuste to sami!</a:t>
            </a: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TextBox 3"/>
          <p:cNvSpPr/>
          <p:nvPr/>
        </p:nvSpPr>
        <p:spPr>
          <a:xfrm>
            <a:off x="0" y="5940000"/>
            <a:ext cx="10971720" cy="1339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Spoj obrázek s popelnicí.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 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6" name="" descr=""/>
          <p:cNvPicPr/>
          <p:nvPr/>
        </p:nvPicPr>
        <p:blipFill>
          <a:blip r:embed="rId1"/>
          <a:stretch/>
        </p:blipFill>
        <p:spPr>
          <a:xfrm>
            <a:off x="2160000" y="990000"/>
            <a:ext cx="7155360" cy="47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" descr=""/>
          <p:cNvPicPr/>
          <p:nvPr/>
        </p:nvPicPr>
        <p:blipFill>
          <a:blip r:embed="rId1"/>
          <a:stretch/>
        </p:blipFill>
        <p:spPr>
          <a:xfrm>
            <a:off x="180360" y="360000"/>
            <a:ext cx="6479640" cy="5649120"/>
          </a:xfrm>
          <a:prstGeom prst="rect">
            <a:avLst/>
          </a:prstGeom>
          <a:ln w="0">
            <a:noFill/>
          </a:ln>
        </p:spPr>
      </p:pic>
      <p:pic>
        <p:nvPicPr>
          <p:cNvPr id="78" name="" descr=""/>
          <p:cNvPicPr/>
          <p:nvPr/>
        </p:nvPicPr>
        <p:blipFill>
          <a:blip r:embed="rId2"/>
          <a:stretch/>
        </p:blipFill>
        <p:spPr>
          <a:xfrm>
            <a:off x="6480000" y="360000"/>
            <a:ext cx="2019240" cy="2019240"/>
          </a:xfrm>
          <a:prstGeom prst="rect">
            <a:avLst/>
          </a:prstGeom>
          <a:ln w="0">
            <a:noFill/>
          </a:ln>
        </p:spPr>
      </p:pic>
      <p:pic>
        <p:nvPicPr>
          <p:cNvPr id="79" name="" descr=""/>
          <p:cNvPicPr/>
          <p:nvPr/>
        </p:nvPicPr>
        <p:blipFill>
          <a:blip r:embed="rId3"/>
          <a:stretch/>
        </p:blipFill>
        <p:spPr>
          <a:xfrm>
            <a:off x="6120360" y="4500000"/>
            <a:ext cx="1979640" cy="1979640"/>
          </a:xfrm>
          <a:prstGeom prst="rect">
            <a:avLst/>
          </a:prstGeom>
          <a:ln w="0">
            <a:noFill/>
          </a:ln>
        </p:spPr>
      </p:pic>
      <p:pic>
        <p:nvPicPr>
          <p:cNvPr id="80" name="" descr=""/>
          <p:cNvPicPr/>
          <p:nvPr/>
        </p:nvPicPr>
        <p:blipFill>
          <a:blip r:embed="rId4"/>
          <a:stretch/>
        </p:blipFill>
        <p:spPr>
          <a:xfrm>
            <a:off x="8460000" y="2700000"/>
            <a:ext cx="2135880" cy="2135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</TotalTime>
  <Application>LibreOffice/7.6.7.2$Windows_X86_64 LibreOffice_project/dd47e4b30cb7dab30588d6c79c651f218165e3c5</Application>
  <AppVersion>15.0000</AppVersion>
  <Words>0</Words>
  <Paragraphs>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2013-01-27T09:14:16Z</dcterms:created>
  <dc:creator/>
  <dc:description>generated using python-pptx</dc:description>
  <dc:language>cs-CZ</dc:language>
  <cp:lastModifiedBy/>
  <cp:lastPrinted>2025-05-21T09:58:10Z</cp:lastPrinted>
  <dcterms:modified xsi:type="dcterms:W3CDTF">2025-05-21T10:00:09Z</dcterms:modified>
  <cp:revision>4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On-screen Show (4:3)</vt:lpwstr>
  </property>
</Properties>
</file>